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4"/>
  </p:notesMasterIdLst>
  <p:sldIdLst>
    <p:sldId id="256" r:id="rId2"/>
    <p:sldId id="259" r:id="rId3"/>
    <p:sldId id="260" r:id="rId4"/>
    <p:sldId id="258" r:id="rId5"/>
    <p:sldId id="294" r:id="rId6"/>
    <p:sldId id="300" r:id="rId7"/>
    <p:sldId id="298" r:id="rId8"/>
    <p:sldId id="299" r:id="rId9"/>
    <p:sldId id="295" r:id="rId10"/>
    <p:sldId id="296" r:id="rId11"/>
    <p:sldId id="297" r:id="rId12"/>
    <p:sldId id="29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9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713009-CDE6-45E5-B267-C851865D22FB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50BEF-21C7-4308-AE81-C85030C376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252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50BEF-21C7-4308-AE81-C85030C3767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838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07E-3E06-4E2B-AD20-533C57949E87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B1F9E6-B2A7-432C-874B-2B619B28FD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 advTm="5367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07E-3E06-4E2B-AD20-533C57949E87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F9E6-B2A7-432C-874B-2B619B28FD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367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07E-3E06-4E2B-AD20-533C57949E87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F9E6-B2A7-432C-874B-2B619B28FD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367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229C07E-3E06-4E2B-AD20-533C57949E87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36B1F9E6-B2A7-432C-874B-2B619B28FD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 advTm="5367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07E-3E06-4E2B-AD20-533C57949E87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F9E6-B2A7-432C-874B-2B619B28FD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5367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07E-3E06-4E2B-AD20-533C57949E87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F9E6-B2A7-432C-874B-2B619B28FD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 advTm="5367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F9E6-B2A7-432C-874B-2B619B28FD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07E-3E06-4E2B-AD20-533C57949E87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5367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07E-3E06-4E2B-AD20-533C57949E87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F9E6-B2A7-432C-874B-2B619B28FD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 advTm="5367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07E-3E06-4E2B-AD20-533C57949E87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F9E6-B2A7-432C-874B-2B619B28FD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367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229C07E-3E06-4E2B-AD20-533C57949E87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6B1F9E6-B2A7-432C-874B-2B619B28FD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 advTm="5367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07E-3E06-4E2B-AD20-533C57949E87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B1F9E6-B2A7-432C-874B-2B619B28FD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 advTm="5367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229C07E-3E06-4E2B-AD20-533C57949E87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36B1F9E6-B2A7-432C-874B-2B619B28FD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 advTm="5367">
    <p:newsflash/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AE4F53A-F48C-5BF4-F85C-C7A77A3CC4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5084" y="5512848"/>
            <a:ext cx="8305800" cy="1143000"/>
          </a:xfrm>
        </p:spPr>
        <p:txBody>
          <a:bodyPr/>
          <a:lstStyle/>
          <a:p>
            <a:r>
              <a:rPr lang="ru-RU" dirty="0"/>
              <a:t>Воспитатели: </a:t>
            </a:r>
            <a:r>
              <a:rPr lang="ru-RU" dirty="0" err="1"/>
              <a:t>Гаджимурадова</a:t>
            </a:r>
            <a:r>
              <a:rPr lang="ru-RU" dirty="0"/>
              <a:t> Л.Г.</a:t>
            </a:r>
          </a:p>
          <a:p>
            <a:r>
              <a:rPr lang="ru-RU" dirty="0"/>
              <a:t>             Шрайнер С.В.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5823" y="397472"/>
            <a:ext cx="8305800" cy="1981200"/>
          </a:xfrm>
        </p:spPr>
        <p:txBody>
          <a:bodyPr/>
          <a:lstStyle/>
          <a:p>
            <a:r>
              <a:rPr lang="ru-RU" sz="4000" b="1" i="1" dirty="0">
                <a:solidFill>
                  <a:srgbClr val="7030A0"/>
                </a:solidFill>
              </a:rPr>
              <a:t>Искусство книжной </a:t>
            </a:r>
            <a:br>
              <a:rPr lang="ru-RU" sz="4000" b="1" i="1" dirty="0">
                <a:solidFill>
                  <a:srgbClr val="7030A0"/>
                </a:solidFill>
              </a:rPr>
            </a:br>
            <a:r>
              <a:rPr lang="ru-RU" sz="4000" b="1" i="1" dirty="0">
                <a:solidFill>
                  <a:srgbClr val="7030A0"/>
                </a:solidFill>
              </a:rPr>
              <a:t>иллюстрации в эстетическом воспитании дошкольников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27984" y="5715016"/>
            <a:ext cx="42874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420888"/>
            <a:ext cx="5544616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Tm="5100">
    <p:newsfla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260648"/>
            <a:ext cx="856895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i="1" dirty="0"/>
          </a:p>
          <a:p>
            <a:r>
              <a:rPr lang="ru-RU" sz="2000" b="1" i="1" dirty="0"/>
              <a:t>    </a:t>
            </a:r>
            <a:r>
              <a:rPr lang="ru-RU" sz="2000" b="1" i="1" u="sng" dirty="0">
                <a:solidFill>
                  <a:srgbClr val="C00000"/>
                </a:solidFill>
              </a:rPr>
              <a:t>Старший возраст</a:t>
            </a:r>
            <a:r>
              <a:rPr lang="ru-RU" sz="2000" b="1" i="1" u="sng" dirty="0"/>
              <a:t>.</a:t>
            </a:r>
            <a:r>
              <a:rPr lang="ru-RU" sz="2000" b="1" dirty="0"/>
              <a:t> Задачи работы в данной возрастной группе – обращать внимание на жанровый характер иллюстрации (сказочное или реалистическое, героическое или сатирическое), на пространственные свойства; показать роль и выразительность точки, линии, штриха, контура, пятна; обращать внимание на индивидуальную манеру изображения того или иного художника, особенности их почерка. </a:t>
            </a:r>
          </a:p>
          <a:p>
            <a:endParaRPr lang="ru-RU" sz="2000" b="1" dirty="0"/>
          </a:p>
          <a:p>
            <a:endParaRPr lang="ru-RU" sz="2000" b="1" dirty="0"/>
          </a:p>
          <a:p>
            <a:r>
              <a:rPr lang="ru-RU" sz="2000" b="1" dirty="0"/>
              <a:t>   С детьми старшего возраста возможно сравнительное рассматривание иллюстраций к одному и тому же произведению, выполненных       разными художниками  или разными полиграфическими   способами     (черно-белые,  цветные), а также сравнение изображаемых предметов (по форме, цвету, композиции и т.д.), поскольку оно ведет к пониманию ребенком средств выразительности языка графики, способствует выявлению своеобразия приемов того или иного иллюстратора.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1282382"/>
      </p:ext>
    </p:extLst>
  </p:cSld>
  <p:clrMapOvr>
    <a:masterClrMapping/>
  </p:clrMapOvr>
  <p:transition spd="slow" advTm="49854"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18254" y="423733"/>
            <a:ext cx="4788024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Итак, книжная иллюстрация является наиболее доступным видом изобразительного искусства, так как создается специально для детей. Знакомство с произведениями этого вида искусства невозможно без создания особой эмоциональной атмосферы увлеченности, которая достигается с помощью живого слова педагога, его диалогов, игровых ситуаций. Главная задача педагога – поддержание активного интереса к книге у детей, стоящих на пороге самостоятельного чтения. Способность воспринять иллюстрацию в единстве с текстом является одним из показателей художественного восприятия дошкольников. Следовательно, можно сказать, что восприятие иллюстраций оказывает влияние на развитие речи, на художественно-эстетическое развитие, на общее умственное развитие ребенка.</a:t>
            </a:r>
            <a:br>
              <a:rPr lang="ru-RU" sz="1600" b="1" dirty="0"/>
            </a:br>
            <a:endParaRPr lang="ru-RU" sz="1600" b="1" dirty="0"/>
          </a:p>
        </p:txBody>
      </p:sp>
      <p:pic>
        <p:nvPicPr>
          <p:cNvPr id="5122" name="Picture 2" descr="https://im0-tub-ru.yandex.net/i?id=4461bbbae700c3ecd0068f758a7cbb70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3938742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1306199"/>
      </p:ext>
    </p:extLst>
  </p:cSld>
  <p:clrMapOvr>
    <a:masterClrMapping/>
  </p:clrMapOvr>
  <p:transition spd="slow" advTm="46616">
    <p:newsfla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i="1" dirty="0">
                <a:solidFill>
                  <a:srgbClr val="FF0000"/>
                </a:solidFill>
              </a:rPr>
              <a:t>Спасибо за внимание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132856"/>
            <a:ext cx="5495603" cy="3411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Tm="3614"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11560" y="357166"/>
            <a:ext cx="8075240" cy="350046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3600" dirty="0"/>
              <a:t>  	</a:t>
            </a:r>
            <a:r>
              <a:rPr lang="ru-RU" sz="4300" b="1" i="1" dirty="0"/>
              <a:t>Картинка, особенно для детей младшего возраста, является чрезвычайно важным педагогическим материалом, более убедительным и острым, чем слово, благодаря своей реальной зримости.</a:t>
            </a:r>
          </a:p>
          <a:p>
            <a:pPr>
              <a:buNone/>
            </a:pPr>
            <a:endParaRPr lang="ru-RU" sz="3200" b="1" dirty="0"/>
          </a:p>
          <a:p>
            <a:pPr>
              <a:buNone/>
            </a:pPr>
            <a:r>
              <a:rPr lang="ru-RU" sz="3200" b="1" dirty="0"/>
              <a:t>                                                                     </a:t>
            </a:r>
            <a:r>
              <a:rPr lang="ru-RU" sz="4600" b="1" i="1" dirty="0" err="1"/>
              <a:t>Е.А.Флерина</a:t>
            </a:r>
            <a:endParaRPr lang="ru-RU" sz="4600" b="1" i="1" dirty="0"/>
          </a:p>
          <a:p>
            <a:pPr>
              <a:buNone/>
            </a:pPr>
            <a:endParaRPr lang="ru-RU" b="1" dirty="0"/>
          </a:p>
        </p:txBody>
      </p:sp>
      <p:pic>
        <p:nvPicPr>
          <p:cNvPr id="2056" name="Picture 8" descr="https://ds02.infourok.ru/uploads/ex/051f/00055c4e-c11f0aa4/5/hello_html_m3f1334fc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36912"/>
            <a:ext cx="5820753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10968">
    <p:circl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357686" y="714356"/>
            <a:ext cx="467881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i="1" dirty="0">
                <a:solidFill>
                  <a:schemeClr val="bg2">
                    <a:lumMod val="10000"/>
                  </a:schemeClr>
                </a:solidFill>
              </a:rPr>
              <a:t>Все знают, что дети любят рассматривать картинки, глядя на них, ребенок представляет себе все происходящее и </a:t>
            </a:r>
          </a:p>
          <a:p>
            <a:r>
              <a:rPr lang="ru-RU" sz="2600" b="1" i="1" dirty="0">
                <a:solidFill>
                  <a:schemeClr val="bg2">
                    <a:lumMod val="10000"/>
                  </a:schemeClr>
                </a:solidFill>
              </a:rPr>
              <a:t>иллюстрация иногда имеет большее значение, чем текст.</a:t>
            </a:r>
          </a:p>
          <a:p>
            <a:r>
              <a:rPr lang="ru-RU" sz="2600" b="1" i="1" dirty="0">
                <a:solidFill>
                  <a:schemeClr val="bg2">
                    <a:lumMod val="10000"/>
                  </a:schemeClr>
                </a:solidFill>
              </a:rPr>
              <a:t> Плохо иллюстрированная детская книга неинтересна для малыша, а потому не читаема.</a:t>
            </a:r>
          </a:p>
        </p:txBody>
      </p:sp>
      <p:pic>
        <p:nvPicPr>
          <p:cNvPr id="3074" name="Picture 2" descr="http://rokrdb.at.ua/Novinu_2017/June/Detskaya_biblioteka_Letnyaya_programm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3923928" cy="4771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16121">
    <p:push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0"/>
            <a:ext cx="4176464" cy="6309320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i="1" dirty="0"/>
              <a:t> </a:t>
            </a:r>
            <a:r>
              <a:rPr lang="ru-RU" sz="2800" i="1" dirty="0"/>
              <a:t>		</a:t>
            </a:r>
            <a:endParaRPr lang="ru-RU" sz="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	</a:t>
            </a:r>
            <a:r>
              <a:rPr lang="ru-RU" sz="34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Детские книги оформляют много талантливых художников и многие из них реализовали свой  талант именно в иллюстрации, у каждого художника свое видение мира, своя художественная манера, одно и то же произведение раскрывается по-разному в творчестве каждого мастера.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 		Несколько поколений художников посвятили этому благородному делу всю жизнь и создали книги, ставшие своеобразными эталонами. И.Я. </a:t>
            </a:r>
            <a:r>
              <a:rPr lang="ru-RU" sz="3400" b="1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Билибин</a:t>
            </a:r>
            <a:r>
              <a:rPr lang="ru-RU" sz="34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Е.И. </a:t>
            </a:r>
            <a:r>
              <a:rPr lang="ru-RU" sz="3400" b="1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Чарушин</a:t>
            </a:r>
            <a:r>
              <a:rPr lang="ru-RU" sz="34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Ю.А.Васнецов, В.Г. </a:t>
            </a:r>
            <a:r>
              <a:rPr lang="ru-RU" sz="3400" b="1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Сутеев</a:t>
            </a:r>
            <a:r>
              <a:rPr lang="ru-RU" sz="34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Б.А. </a:t>
            </a:r>
            <a:r>
              <a:rPr lang="ru-RU" sz="3400" b="1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Дехтерёв</a:t>
            </a:r>
            <a:r>
              <a:rPr lang="ru-RU" sz="34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В.М. Конашевич, Е.М. </a:t>
            </a:r>
            <a:r>
              <a:rPr lang="ru-RU" sz="3400" b="1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Рачев</a:t>
            </a:r>
            <a:r>
              <a:rPr lang="ru-RU" sz="34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Н.Э. Радлов, В.В. Лебедев, В.А. </a:t>
            </a:r>
            <a:r>
              <a:rPr lang="ru-RU" sz="3400" b="1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Милашевский</a:t>
            </a:r>
            <a:r>
              <a:rPr lang="ru-RU" sz="34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и др. иллюстрировали книги, на которых воспитывалось не одно поколение.</a:t>
            </a:r>
          </a:p>
          <a:p>
            <a:pPr>
              <a:lnSpc>
                <a:spcPct val="120000"/>
              </a:lnSpc>
              <a:buNone/>
            </a:pP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120000"/>
              </a:lnSpc>
            </a:pPr>
            <a:endParaRPr lang="ru-RU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460" y="260649"/>
            <a:ext cx="1840235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926389"/>
            <a:ext cx="2223319" cy="2656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4852" y="3573016"/>
            <a:ext cx="2341563" cy="3151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Tm="37986">
    <p:strips dir="r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251520" y="260648"/>
            <a:ext cx="8352928" cy="619268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   </a:t>
            </a:r>
          </a:p>
          <a:p>
            <a:pPr marL="0" indent="0" algn="just">
              <a:buNone/>
            </a:pPr>
            <a:r>
              <a:rPr lang="ru-RU" sz="3200" b="1" dirty="0"/>
              <a:t>      Все эти художники с большой буквы, т. к. это их заслуга – впервые открывать ребятам прекрасный мир живописи.</a:t>
            </a:r>
          </a:p>
          <a:p>
            <a:pPr marL="0" indent="0" algn="just">
              <a:buNone/>
            </a:pPr>
            <a:r>
              <a:rPr lang="ru-RU" sz="3200" b="1" dirty="0"/>
              <a:t>    Образы детей, птиц, животных в изображении этих художников необычайно выразительны привлекательны. То трогательны, то смешны, всегда привлекают симпатию детей.</a:t>
            </a:r>
          </a:p>
          <a:p>
            <a:pPr marL="0" indent="0" algn="just">
              <a:buNone/>
            </a:pPr>
            <a:r>
              <a:rPr lang="ru-RU" sz="3200" b="1" dirty="0"/>
              <a:t>     Любой художник, изображая тот или иной предмет, те или иные события, выражает свое отношение к тому, что он изображает. Именно в этом заключается воспитательная сила искусства.</a:t>
            </a:r>
          </a:p>
          <a:p>
            <a:pPr marL="0" indent="0" algn="just">
              <a:buNone/>
            </a:pPr>
            <a:r>
              <a:rPr lang="ru-RU" sz="3200" b="1" dirty="0"/>
              <a:t>    Просмотр таких иллюстраций к сказкам и рассказам, хорошо знакомым ребятам, беседы о том, что это за люди, что за звери, какие они, как характеризуется их художник, как он относится к тому или иному герою, всегда увлекают детей.     </a:t>
            </a:r>
          </a:p>
          <a:p>
            <a:pPr marL="0" indent="0" algn="just">
              <a:buNone/>
            </a:pPr>
            <a:r>
              <a:rPr lang="ru-RU" sz="3200" b="1" dirty="0"/>
              <a:t>Такие просмотры – беседы не только эстетически  воспитывают ребенка, они подводят его к этической </a:t>
            </a:r>
            <a:r>
              <a:rPr lang="ru-RU" sz="3200" b="1" i="1" dirty="0"/>
              <a:t>(нравственной)</a:t>
            </a:r>
            <a:r>
              <a:rPr lang="ru-RU" sz="3200" b="1" dirty="0"/>
              <a:t> оценке героев и событий.</a:t>
            </a:r>
          </a:p>
          <a:p>
            <a:pPr marL="0" indent="0" algn="just">
              <a:buNone/>
            </a:pPr>
            <a:r>
              <a:rPr lang="ru-RU" sz="3200" b="1" dirty="0"/>
              <a:t>   Художники нам помогают в воспитании. Помогают различать добро и зло, правильно оценить </a:t>
            </a:r>
            <a:r>
              <a:rPr lang="ru-RU" sz="3200" b="1" u="sng" dirty="0"/>
              <a:t>их</a:t>
            </a:r>
            <a:r>
              <a:rPr lang="ru-RU" sz="3200" b="1" dirty="0"/>
              <a:t>: помогают воспитывать любовь к животным, заинтересовать детей жизнью, протекающий рядом с нами, помогают растит людей, неравнодушных к окружающему. </a:t>
            </a:r>
          </a:p>
          <a:p>
            <a:pPr marL="0" indent="0">
              <a:buNone/>
            </a:pP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789286376"/>
      </p:ext>
    </p:extLst>
  </p:cSld>
  <p:clrMapOvr>
    <a:masterClrMapping/>
  </p:clrMapOvr>
  <p:transition spd="slow" advTm="67392"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28092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b="1" dirty="0"/>
              <a:t>  Значение иллюстрации в детской книге тем более важно, что она обращена к человеку, только начинающему познавать мир, к ребенку, не умеющему самостоятельно читать, скорее к слушателю-зрителю, чем к читателю. В книгах для самых маленьких зачастую все содержание заключено в рисунках. Для детей старшего дошкольного возраста иллюстрация является дополнением или пояснением к тексту.     Вопросы декоративности, нарядности рисунка также существенны в детской книге. Нарядность привлекает ребенка, делает для него книгу привлекательной.  Для дошкольников книжка без картинок просто невозможна. </a:t>
            </a:r>
          </a:p>
          <a:p>
            <a:r>
              <a:rPr lang="ru-RU" b="1" dirty="0"/>
              <a:t>Их способ восприятия мира, а значит, способ восприятия книги требуют следующего:</a:t>
            </a:r>
            <a:br>
              <a:rPr lang="ru-RU" b="1" dirty="0"/>
            </a:br>
            <a:r>
              <a:rPr lang="ru-RU" b="1" dirty="0"/>
              <a:t>- предметная и психологическая выразительность;</a:t>
            </a:r>
            <a:br>
              <a:rPr lang="ru-RU" b="1" dirty="0"/>
            </a:br>
            <a:r>
              <a:rPr lang="ru-RU" b="1" dirty="0"/>
              <a:t>- познавательность;</a:t>
            </a:r>
            <a:br>
              <a:rPr lang="ru-RU" b="1" dirty="0"/>
            </a:br>
            <a:r>
              <a:rPr lang="ru-RU" b="1" dirty="0"/>
              <a:t>- подробность и содержательность;</a:t>
            </a:r>
            <a:br>
              <a:rPr lang="ru-RU" b="1" dirty="0"/>
            </a:br>
            <a:r>
              <a:rPr lang="ru-RU" b="1" dirty="0"/>
              <a:t>- эмоциональность;</a:t>
            </a:r>
            <a:br>
              <a:rPr lang="ru-RU" b="1" dirty="0"/>
            </a:br>
            <a:r>
              <a:rPr lang="ru-RU" b="1" dirty="0"/>
              <a:t>- декоративность воплощения цвета;</a:t>
            </a:r>
            <a:br>
              <a:rPr lang="ru-RU" b="1" dirty="0"/>
            </a:br>
            <a:r>
              <a:rPr lang="ru-RU" b="1" dirty="0"/>
              <a:t>- реалистичность;</a:t>
            </a:r>
            <a:br>
              <a:rPr lang="ru-RU" b="1" dirty="0"/>
            </a:br>
            <a:r>
              <a:rPr lang="ru-RU" b="1" dirty="0"/>
              <a:t>-  </a:t>
            </a:r>
            <a:r>
              <a:rPr lang="ru-RU" b="1" dirty="0" err="1"/>
              <a:t>фантазийность</a:t>
            </a:r>
            <a:r>
              <a:rPr lang="ru-RU" b="1" dirty="0"/>
              <a:t>, сказочность;</a:t>
            </a:r>
            <a:br>
              <a:rPr lang="ru-RU" b="1" dirty="0"/>
            </a:br>
            <a:r>
              <a:rPr lang="ru-RU" b="1" dirty="0"/>
              <a:t>- ясность, понятность.</a:t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227927"/>
      </p:ext>
    </p:extLst>
  </p:cSld>
  <p:clrMapOvr>
    <a:masterClrMapping/>
  </p:clrMapOvr>
  <p:transition spd="slow" advTm="52691"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3189" y="188640"/>
            <a:ext cx="633670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u="sng" dirty="0"/>
              <a:t>Как же мы знакомим детей с творчеством </a:t>
            </a:r>
          </a:p>
          <a:p>
            <a:pPr algn="ctr"/>
            <a:r>
              <a:rPr lang="ru-RU" b="1" i="1" u="sng" dirty="0"/>
              <a:t>художников – иллюстраторов? </a:t>
            </a:r>
            <a:endParaRPr lang="ru-RU" sz="900" b="1" i="1" u="sng" dirty="0"/>
          </a:p>
          <a:p>
            <a:pPr algn="ctr"/>
            <a:endParaRPr lang="ru-RU" b="1" i="1" u="sng" dirty="0"/>
          </a:p>
          <a:p>
            <a:r>
              <a:rPr lang="ru-RU" dirty="0"/>
              <a:t>  </a:t>
            </a:r>
            <a:r>
              <a:rPr lang="ru-RU" b="1" dirty="0"/>
              <a:t>Познавательное и воспитательное значение иллюстрации теряет свою ценность в том случае, если детям незнаком соответствующий текст. Поэтому в большинстве случаев иллюстрации показываются либо после прочтения литературного текста (в том случае, если произведение не разделено на части, так как в противном случае может быть нарушено единство восприятия). Если книга, текст разделены на отдельные главки, иллюстрации рассматриваются после  чтения каждой части. Дети увидят и узнают героев, вещи, события, о которых шла речь в произведении. При повторном чтении после рассматривания иллюстрации словарный материал усваивается детьми весьма интенсивно. Так как иллюстрация находится в тесной зависимости от структуры литературного произведения, то крайне важна последовательность их  показа, т.е. сохраняется последовательность, которая предлагается художником. </a:t>
            </a:r>
          </a:p>
        </p:txBody>
      </p:sp>
      <p:pic>
        <p:nvPicPr>
          <p:cNvPr id="1026" name="Picture 2" descr="http://mbdou39maykop.ru/images/otrisovat_kopiy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844" y="44624"/>
            <a:ext cx="2483746" cy="242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309062"/>
      </p:ext>
    </p:extLst>
  </p:cSld>
  <p:clrMapOvr>
    <a:masterClrMapping/>
  </p:clrMapOvr>
  <p:transition spd="slow" advTm="56139"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1" y="304935"/>
            <a:ext cx="590465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Важно, чтобы иллюстрация следовала за текстом, иначе яркая картинка может увлечь детей, и они просто не услышат слов, не заинтересуются прочитанным. Для того, чтобы развивать целенаправленное, сознательное и эмоциональное   восприятие, необходимо применять методы, активизирующие этот процесс. Основная роль отводится слову воспитателя . Большое значение для активизации восприятия имеют вопросы воспитателя, направляющие внимание детей на средства выразительности. Развитие у детей активного восприятия художественной выразительности – один из существенных моментов в методике показа иллюстраций. Здесь обращают внимание детей на характеристику персонажей: позы, жесты, постановку фигур, а также на характерные детали, помогающие глубже понять смысл изображенного. В зависимости от возраста детей необходимо использовать необходимые приемы рассматривания художественных иллюстраций к книжкам.</a:t>
            </a:r>
            <a:br>
              <a:rPr lang="ru-RU" b="1" dirty="0"/>
            </a:br>
            <a:br>
              <a:rPr lang="ru-RU" b="1" dirty="0"/>
            </a:br>
            <a:endParaRPr lang="ru-RU" b="1" dirty="0"/>
          </a:p>
        </p:txBody>
      </p:sp>
      <p:pic>
        <p:nvPicPr>
          <p:cNvPr id="1026" name="Picture 2" descr="https://www.iphones.ru/wp-content/uploads/2012/04/Kolobok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359" y="304934"/>
            <a:ext cx="2668234" cy="3556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6060596"/>
      </p:ext>
    </p:extLst>
  </p:cSld>
  <p:clrMapOvr>
    <a:masterClrMapping/>
  </p:clrMapOvr>
  <p:transition spd="slow" advTm="54406"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1"/>
            <a:ext cx="864096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u="sng">
                <a:solidFill>
                  <a:srgbClr val="002060"/>
                </a:solidFill>
              </a:rPr>
              <a:t>  </a:t>
            </a:r>
            <a:r>
              <a:rPr lang="ru-RU" sz="2000" b="1" i="1" u="sng" dirty="0">
                <a:solidFill>
                  <a:srgbClr val="002060"/>
                </a:solidFill>
              </a:rPr>
              <a:t>П</a:t>
            </a:r>
            <a:r>
              <a:rPr lang="ru-RU" sz="2000" b="1" i="1" u="sng">
                <a:solidFill>
                  <a:srgbClr val="002060"/>
                </a:solidFill>
              </a:rPr>
              <a:t>риемы </a:t>
            </a:r>
            <a:r>
              <a:rPr lang="ru-RU" sz="2000" b="1" i="1" u="sng" dirty="0">
                <a:solidFill>
                  <a:srgbClr val="002060"/>
                </a:solidFill>
              </a:rPr>
              <a:t>рассматривания </a:t>
            </a:r>
            <a:r>
              <a:rPr lang="ru-RU" sz="2000" b="1" i="1" u="sng">
                <a:solidFill>
                  <a:srgbClr val="002060"/>
                </a:solidFill>
              </a:rPr>
              <a:t>художественных </a:t>
            </a:r>
          </a:p>
          <a:p>
            <a:pPr algn="ctr"/>
            <a:r>
              <a:rPr lang="ru-RU" sz="2000" b="1" i="1" u="sng">
                <a:solidFill>
                  <a:srgbClr val="002060"/>
                </a:solidFill>
              </a:rPr>
              <a:t>иллюстраций </a:t>
            </a:r>
            <a:r>
              <a:rPr lang="ru-RU" sz="2000" b="1" i="1" u="sng" dirty="0">
                <a:solidFill>
                  <a:srgbClr val="002060"/>
                </a:solidFill>
              </a:rPr>
              <a:t>к книжкам </a:t>
            </a:r>
          </a:p>
          <a:p>
            <a:pPr algn="ctr"/>
            <a:endParaRPr lang="ru-RU" sz="2000" b="1" i="1" u="sng" dirty="0"/>
          </a:p>
          <a:p>
            <a:r>
              <a:rPr lang="ru-RU" b="1" i="1" u="sng" dirty="0">
                <a:solidFill>
                  <a:srgbClr val="C00000"/>
                </a:solidFill>
              </a:rPr>
              <a:t>Младший возраст</a:t>
            </a:r>
            <a:r>
              <a:rPr lang="ru-RU" b="1" u="sng" dirty="0">
                <a:solidFill>
                  <a:srgbClr val="C00000"/>
                </a:solidFill>
              </a:rPr>
              <a:t>.  </a:t>
            </a:r>
            <a:r>
              <a:rPr lang="ru-RU" b="1" dirty="0"/>
              <a:t>Задача взрослого – вызвать интерес к книге, к содержащимся в ней рисункам, желание их рассматривать, эмоционально откликаться на них, обращать внимание на некоторые средства выразительности: форму, цвет, позу. Для детей данного возраста очень важно узнавать в рисунке знакомые предметы. Поэтому слово воспитателя направляется на то, чтобы помочь ребенку уловить сходство со знакомыми предметами, называть их, определять отличительные признаки (цвет, величину, форму).</a:t>
            </a:r>
          </a:p>
          <a:p>
            <a:endParaRPr lang="ru-RU" b="1" dirty="0"/>
          </a:p>
          <a:p>
            <a:br>
              <a:rPr lang="ru-RU" b="1" dirty="0"/>
            </a:br>
            <a:r>
              <a:rPr lang="ru-RU" b="1" i="1" u="sng" dirty="0">
                <a:solidFill>
                  <a:srgbClr val="C00000"/>
                </a:solidFill>
              </a:rPr>
              <a:t>Средний возраст.</a:t>
            </a:r>
            <a:r>
              <a:rPr lang="ru-RU" b="1" u="sng" dirty="0"/>
              <a:t> </a:t>
            </a:r>
            <a:r>
              <a:rPr lang="ru-RU" b="1" dirty="0"/>
              <a:t>  Задача  воспитателя – обращать  внимание   на средства выразительности в иллюстрациях, с помощью которых художник создает образ, передает свое отношение к нему, отражает характер героя. Особое внимание уделяется цвету, так как цвет не только украшение книги, но и средство передачи настроения героев, их состояния, передачи суточных и сезонных изменений в природе. </a:t>
            </a:r>
            <a:br>
              <a:rPr lang="ru-RU" b="1" dirty="0"/>
            </a:b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465398285"/>
      </p:ext>
    </p:extLst>
  </p:cSld>
  <p:clrMapOvr>
    <a:masterClrMapping/>
  </p:clrMapOvr>
  <p:transition spd="slow" advTm="57808">
    <p:newsflash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686</TotalTime>
  <Words>1230</Words>
  <Application>Microsoft Office PowerPoint</Application>
  <PresentationFormat>Экран (4:3)</PresentationFormat>
  <Paragraphs>41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Calibri</vt:lpstr>
      <vt:lpstr>Constantia</vt:lpstr>
      <vt:lpstr>Wingdings 2</vt:lpstr>
      <vt:lpstr>Бумажная</vt:lpstr>
      <vt:lpstr>Искусство книжной  иллюстрации в эстетическом воспитании дошкольников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Художники – иллюстраторы детских книг</dc:title>
  <dc:creator>5040</dc:creator>
  <cp:lastModifiedBy>светлана шрайнер</cp:lastModifiedBy>
  <cp:revision>125</cp:revision>
  <dcterms:created xsi:type="dcterms:W3CDTF">2017-01-24T18:55:55Z</dcterms:created>
  <dcterms:modified xsi:type="dcterms:W3CDTF">2023-11-22T10:57:40Z</dcterms:modified>
</cp:coreProperties>
</file>